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96" r:id="rId5"/>
    <p:sldId id="263" r:id="rId6"/>
    <p:sldId id="277" r:id="rId7"/>
    <p:sldId id="273" r:id="rId8"/>
    <p:sldId id="278" r:id="rId9"/>
    <p:sldId id="281" r:id="rId10"/>
    <p:sldId id="261" r:id="rId11"/>
    <p:sldId id="295" r:id="rId12"/>
    <p:sldId id="282" r:id="rId13"/>
    <p:sldId id="284" r:id="rId14"/>
    <p:sldId id="266" r:id="rId15"/>
    <p:sldId id="291" r:id="rId16"/>
    <p:sldId id="293" r:id="rId17"/>
    <p:sldId id="283" r:id="rId18"/>
    <p:sldId id="290" r:id="rId19"/>
    <p:sldId id="289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5" autoAdjust="0"/>
    <p:restoredTop sz="88669" autoAdjust="0"/>
  </p:normalViewPr>
  <p:slideViewPr>
    <p:cSldViewPr snapToGrid="0">
      <p:cViewPr varScale="1">
        <p:scale>
          <a:sx n="62" d="100"/>
          <a:sy n="62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D364F-576D-4D5C-884A-F7756FF384E2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AB3DD-892A-41C8-8DF0-C14D06AB4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17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𝑡</m:t>
                        </m:r>
                        <m:sSub>
                          <m:sSubPr>
                            <m:ctrlPr>
                              <a:rPr lang="en-US" altLang="zh-TW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1200" dirty="0" smtClean="0"/>
                  <a:t> has non-zero null space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i="0" smtClean="0">
                    <a:latin typeface="Cambria Math" panose="02040503050406030204" pitchFamily="18" charset="0"/>
                  </a:rPr>
                  <a:t>(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𝐴−𝑡𝐼_𝑛 )</a:t>
                </a:r>
                <a:r>
                  <a:rPr lang="en-US" altLang="zh-TW" sz="1200" dirty="0" smtClean="0"/>
                  <a:t> has non-zero null space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559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[ 0 1 0]</a:t>
            </a:r>
          </a:p>
          <a:p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Check</a:t>
            </a:r>
            <a:r>
              <a:rPr lang="en-US" altLang="zh-TW" baseline="0" dirty="0" smtClean="0"/>
              <a:t> the trace and </a:t>
            </a:r>
            <a:r>
              <a:rPr lang="en-US" altLang="zh-TW" baseline="0" dirty="0" err="1" smtClean="0"/>
              <a:t>det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22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t is the variable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452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-3 +</a:t>
            </a:r>
            <a:r>
              <a:rPr lang="en-US" altLang="zh-TW" baseline="0" dirty="0" smtClean="0"/>
              <a:t> 5 = -4 + 6</a:t>
            </a:r>
          </a:p>
          <a:p>
            <a:endParaRPr lang="en-US" altLang="zh-TW" baseline="0" dirty="0" smtClean="0"/>
          </a:p>
          <a:p>
            <a:r>
              <a:rPr lang="en-US" altLang="zh-TW" baseline="0" dirty="0" err="1" smtClean="0"/>
              <a:t>Det</a:t>
            </a:r>
            <a:r>
              <a:rPr lang="en-US" altLang="zh-TW" baseline="0" dirty="0" smtClean="0"/>
              <a:t> = -4*6 – (-3) * 3 = -15 </a:t>
            </a:r>
          </a:p>
          <a:p>
            <a:r>
              <a:rPr lang="en-US" altLang="zh-TW" baseline="0" dirty="0" smtClean="0"/>
              <a:t>-3 * 5 = -15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100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[-3 1]^T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[1 -3]^T or [-1</a:t>
            </a:r>
            <a:r>
              <a:rPr lang="en-US" altLang="zh-TW" baseline="0" dirty="0" smtClean="0"/>
              <a:t> 3]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They are independent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26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Question: Is the characteristic polynomial of 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 equal to its reduced</a:t>
            </a:r>
            <a:br>
              <a:rPr lang="en-US" altLang="zh-TW" dirty="0" smtClean="0"/>
            </a:br>
            <a:r>
              <a:rPr lang="en-US" altLang="zh-TW" dirty="0" smtClean="0"/>
              <a:t> row echelon form?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Use </a:t>
            </a:r>
            <a:r>
              <a:rPr lang="en-US" altLang="zh-TW" dirty="0" err="1" smtClean="0"/>
              <a:t>inv</a:t>
            </a:r>
            <a:r>
              <a:rPr lang="en-US" altLang="zh-TW" dirty="0" smtClean="0"/>
              <a:t> to explain</a:t>
            </a:r>
            <a:r>
              <a:rPr lang="en-US" altLang="zh-TW" baseline="0" dirty="0" smtClean="0"/>
              <a:t> it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RREF of A and A do not have the same </a:t>
            </a:r>
            <a:r>
              <a:rPr lang="en-US" altLang="zh-TW" baseline="0" dirty="0" err="1" smtClean="0"/>
              <a:t>eigne</a:t>
            </a:r>
            <a:r>
              <a:rPr lang="en-US" altLang="zh-TW" baseline="0" dirty="0" smtClean="0"/>
              <a:t> value</a:t>
            </a:r>
          </a:p>
          <a:p>
            <a:endParaRPr lang="en-US" altLang="zh-TW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You cannot simply characteristic polynomial of A by finding RREF(A)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729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 Can we “predict” the number of eigenvalues of </a:t>
            </a:r>
            <a:r>
              <a:rPr lang="en-US" altLang="zh-TW" i="1" dirty="0" smtClean="0"/>
              <a:t>A  </a:t>
            </a:r>
            <a:r>
              <a:rPr lang="en-US" altLang="zh-TW" dirty="0" smtClean="0"/>
              <a:t>from its </a:t>
            </a:r>
          </a:p>
          <a:p>
            <a:r>
              <a:rPr lang="en-US" altLang="zh-TW" dirty="0" smtClean="0"/>
              <a:t>           characteristic polynomial?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06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83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[1 0 0]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[0 1 -1]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Check</a:t>
            </a:r>
            <a:r>
              <a:rPr lang="en-US" altLang="zh-TW" baseline="0" dirty="0" smtClean="0"/>
              <a:t> the trace and </a:t>
            </a:r>
            <a:r>
              <a:rPr lang="en-US" altLang="zh-TW" baseline="0" dirty="0" err="1" smtClean="0"/>
              <a:t>det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041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[1 0 0]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[ 0 1 1 ]</a:t>
            </a:r>
          </a:p>
          <a:p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Check</a:t>
            </a:r>
            <a:r>
              <a:rPr lang="en-US" altLang="zh-TW" baseline="0" dirty="0" smtClean="0"/>
              <a:t> the trace and </a:t>
            </a:r>
            <a:r>
              <a:rPr lang="en-US" altLang="zh-TW" baseline="0" dirty="0" err="1" smtClean="0"/>
              <a:t>det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B3DD-892A-41C8-8DF0-C14D06AB4B5E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59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25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64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90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39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0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1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44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4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24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74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59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5646-3C47-40D6-AFCE-28B6205F51DD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931B-5CA2-40A2-91DE-481C4C9B84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1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54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54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26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Characteristic Polynomial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400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Question: What is the order of the characteristic polynomial of </a:t>
            </a:r>
            <a:r>
              <a:rPr lang="en-US" altLang="zh-TW" sz="2400" dirty="0" smtClean="0"/>
              <a:t>an </a:t>
            </a:r>
            <a:r>
              <a:rPr lang="en-US" altLang="zh-TW" sz="2400" i="1" dirty="0" err="1" smtClean="0"/>
              <a:t>n</a:t>
            </a:r>
            <a:r>
              <a:rPr lang="en-US" altLang="zh-TW" sz="2400" dirty="0" err="1">
                <a:sym typeface="Symbol" pitchFamily="18" charset="2"/>
              </a:rPr>
              <a:t></a:t>
            </a:r>
            <a:r>
              <a:rPr lang="en-US" altLang="zh-TW" sz="2400" i="1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matrix </a:t>
            </a:r>
            <a:r>
              <a:rPr lang="en-US" altLang="zh-TW" sz="2400" i="1" dirty="0"/>
              <a:t>A</a:t>
            </a:r>
            <a:r>
              <a:rPr lang="en-US" altLang="zh-TW" sz="2400" dirty="0" smtClean="0"/>
              <a:t>?</a:t>
            </a:r>
          </a:p>
          <a:p>
            <a:pPr lvl="1"/>
            <a:r>
              <a:rPr lang="en-US" altLang="zh-TW" dirty="0">
                <a:sym typeface="Symbol" pitchFamily="18" charset="2"/>
              </a:rPr>
              <a:t>The </a:t>
            </a:r>
            <a:r>
              <a:rPr lang="en-US" altLang="zh-TW" dirty="0"/>
              <a:t>characteristic polynomial of an </a:t>
            </a:r>
            <a:r>
              <a:rPr lang="en-US" altLang="zh-TW" i="1" dirty="0" err="1"/>
              <a:t>n</a:t>
            </a:r>
            <a:r>
              <a:rPr lang="en-US" altLang="zh-TW" dirty="0" err="1">
                <a:sym typeface="Symbol" pitchFamily="18" charset="2"/>
              </a:rPr>
              <a:t></a:t>
            </a:r>
            <a:r>
              <a:rPr lang="en-US" altLang="zh-TW" i="1" dirty="0" err="1">
                <a:sym typeface="Symbol" pitchFamily="18" charset="2"/>
              </a:rPr>
              <a:t>n</a:t>
            </a:r>
            <a:r>
              <a:rPr lang="en-US" altLang="zh-TW" dirty="0">
                <a:sym typeface="Symbol" pitchFamily="18" charset="2"/>
              </a:rPr>
              <a:t> matrix is indeed </a:t>
            </a:r>
            <a:r>
              <a:rPr lang="en-US" altLang="zh-TW" dirty="0" smtClean="0">
                <a:sym typeface="Symbol" pitchFamily="18" charset="2"/>
              </a:rPr>
              <a:t>a polynomial </a:t>
            </a:r>
            <a:r>
              <a:rPr lang="en-US" altLang="zh-TW" dirty="0">
                <a:sym typeface="Symbol" pitchFamily="18" charset="2"/>
              </a:rPr>
              <a:t>with degree </a:t>
            </a:r>
            <a:r>
              <a:rPr lang="en-US" altLang="zh-TW" i="1" dirty="0" smtClean="0">
                <a:sym typeface="Symbol" pitchFamily="18" charset="2"/>
              </a:rPr>
              <a:t>n</a:t>
            </a:r>
          </a:p>
          <a:p>
            <a:pPr lvl="1"/>
            <a:r>
              <a:rPr lang="en-US" altLang="zh-TW" dirty="0" smtClean="0">
                <a:sym typeface="Symbol" pitchFamily="18" charset="2"/>
              </a:rPr>
              <a:t>Consider</a:t>
            </a:r>
            <a:r>
              <a:rPr lang="en-US" altLang="zh-TW" i="1" dirty="0" smtClean="0">
                <a:sym typeface="Symbol" pitchFamily="18" charset="2"/>
              </a:rPr>
              <a:t> </a:t>
            </a:r>
            <a:r>
              <a:rPr lang="en-US" altLang="zh-TW" dirty="0" err="1">
                <a:sym typeface="Symbol" pitchFamily="18" charset="2"/>
              </a:rPr>
              <a:t>det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 </a:t>
            </a:r>
            <a:r>
              <a:rPr lang="en-US" altLang="zh-TW" i="1" dirty="0" err="1">
                <a:sym typeface="Symbol" pitchFamily="18" charset="2"/>
              </a:rPr>
              <a:t>tI</a:t>
            </a:r>
            <a:r>
              <a:rPr lang="en-US" altLang="zh-TW" i="1" baseline="-25000" dirty="0" err="1">
                <a:sym typeface="Symbol" pitchFamily="18" charset="2"/>
              </a:rPr>
              <a:t>n</a:t>
            </a:r>
            <a:r>
              <a:rPr lang="en-US" altLang="zh-TW" dirty="0" smtClean="0">
                <a:sym typeface="Symbol" pitchFamily="18" charset="2"/>
              </a:rPr>
              <a:t>)</a:t>
            </a:r>
          </a:p>
          <a:p>
            <a:r>
              <a:rPr lang="en-US" altLang="zh-TW" sz="2400" dirty="0" smtClean="0"/>
              <a:t>Question</a:t>
            </a:r>
            <a:r>
              <a:rPr lang="en-US" altLang="zh-TW" sz="2400" dirty="0"/>
              <a:t>: What is the </a:t>
            </a:r>
            <a:r>
              <a:rPr lang="en-US" altLang="zh-TW" sz="2400" dirty="0" smtClean="0"/>
              <a:t>number of eigenvalues </a:t>
            </a:r>
            <a:r>
              <a:rPr lang="en-US" altLang="zh-TW" sz="2400" dirty="0"/>
              <a:t>of an </a:t>
            </a:r>
            <a:r>
              <a:rPr lang="en-US" altLang="zh-TW" sz="2400" i="1" dirty="0" err="1"/>
              <a:t>n</a:t>
            </a:r>
            <a:r>
              <a:rPr lang="en-US" altLang="zh-TW" sz="2400" dirty="0" err="1">
                <a:sym typeface="Symbol" pitchFamily="18" charset="2"/>
              </a:rPr>
              <a:t></a:t>
            </a:r>
            <a:r>
              <a:rPr lang="en-US" altLang="zh-TW" sz="2400" i="1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matrix </a:t>
            </a:r>
            <a:r>
              <a:rPr lang="en-US" altLang="zh-TW" sz="2400" i="1" dirty="0"/>
              <a:t>A</a:t>
            </a:r>
            <a:r>
              <a:rPr lang="en-US" altLang="zh-TW" sz="2400" dirty="0" smtClean="0"/>
              <a:t>?</a:t>
            </a:r>
          </a:p>
          <a:p>
            <a:pPr lvl="1"/>
            <a:r>
              <a:rPr lang="en-US" altLang="zh-TW" dirty="0"/>
              <a:t>Fact: An </a:t>
            </a:r>
            <a:r>
              <a:rPr lang="en-US" altLang="zh-TW" i="1" dirty="0"/>
              <a:t>n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matrix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 smtClean="0"/>
              <a:t>have </a:t>
            </a:r>
            <a:r>
              <a:rPr lang="en-US" altLang="zh-TW" dirty="0"/>
              <a:t>less </a:t>
            </a:r>
            <a:r>
              <a:rPr lang="en-US" altLang="zh-TW" dirty="0" smtClean="0"/>
              <a:t>than or equal to </a:t>
            </a:r>
            <a:r>
              <a:rPr lang="en-US" altLang="zh-TW" i="1" dirty="0" smtClean="0"/>
              <a:t>n </a:t>
            </a:r>
            <a:r>
              <a:rPr lang="en-US" altLang="zh-TW" dirty="0" smtClean="0"/>
              <a:t>eigenvalues</a:t>
            </a:r>
          </a:p>
          <a:p>
            <a:pPr lvl="1"/>
            <a:r>
              <a:rPr lang="en-US" altLang="zh-TW" dirty="0" smtClean="0"/>
              <a:t>Consider complex roots and multiple roots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5279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</a:t>
            </a:r>
            <a:r>
              <a:rPr lang="en-US" altLang="zh-TW" dirty="0" err="1"/>
              <a:t>nxn</a:t>
            </a:r>
            <a:r>
              <a:rPr lang="en-US" altLang="zh-TW" dirty="0"/>
              <a:t> matrix A has 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/>
              <a:t> eigenvalues </a:t>
            </a:r>
            <a:r>
              <a:rPr lang="en-US" altLang="zh-TW" dirty="0" smtClean="0"/>
              <a:t>(</a:t>
            </a:r>
            <a:r>
              <a:rPr lang="en-US" altLang="zh-TW" u="sng" dirty="0" smtClean="0"/>
              <a:t>including multiple roots)</a:t>
            </a:r>
            <a:endParaRPr lang="zh-TW" altLang="en-US" u="sng" dirty="0"/>
          </a:p>
        </p:txBody>
      </p:sp>
      <p:sp>
        <p:nvSpPr>
          <p:cNvPr id="4" name="文字方塊 3"/>
          <p:cNvSpPr txBox="1"/>
          <p:nvPr/>
        </p:nvSpPr>
        <p:spPr>
          <a:xfrm>
            <a:off x="1600754" y="2958671"/>
            <a:ext cx="2448732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Sum of  n eigenvalues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600754" y="4191875"/>
            <a:ext cx="244873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Product of  n eigenvalues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050795" y="3187334"/>
            <a:ext cx="244873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Trace of A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050795" y="4191874"/>
            <a:ext cx="244873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Determinant of A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209143" y="3187334"/>
            <a:ext cx="68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FF0000"/>
                </a:solidFill>
              </a:rPr>
              <a:t>=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09054" y="4474244"/>
            <a:ext cx="68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FF0000"/>
                </a:solidFill>
              </a:rPr>
              <a:t>=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60" y="5842782"/>
            <a:ext cx="2180622" cy="716025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273630" y="5693889"/>
            <a:ext cx="2612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Eigenvalues: </a:t>
            </a:r>
          </a:p>
          <a:p>
            <a:r>
              <a:rPr lang="en-US" altLang="zh-TW" sz="2800" dirty="0" smtClean="0"/>
              <a:t>-3, 5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159546" y="5313649"/>
            <a:ext cx="1665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Example</a:t>
            </a:r>
            <a:endParaRPr lang="zh-TW" alt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7186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ym typeface="Symbol" pitchFamily="18" charset="2"/>
              </a:rPr>
              <a:t>The eigenvalues of an upper triangular matrix are its diagonal entries.</a:t>
            </a:r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39371" y="5460312"/>
            <a:ext cx="71918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sym typeface="Symbol" pitchFamily="18" charset="2"/>
              </a:rPr>
              <a:t>The </a:t>
            </a:r>
            <a:r>
              <a:rPr lang="en-US" altLang="zh-TW" sz="2800" dirty="0" smtClean="0">
                <a:sym typeface="Symbol" pitchFamily="18" charset="2"/>
              </a:rPr>
              <a:t>determinant </a:t>
            </a:r>
            <a:r>
              <a:rPr lang="en-US" altLang="zh-TW" sz="2800" dirty="0">
                <a:sym typeface="Symbol" pitchFamily="18" charset="2"/>
              </a:rPr>
              <a:t>of an upper triangular matrix </a:t>
            </a:r>
            <a:r>
              <a:rPr lang="en-US" altLang="zh-TW" sz="2800" dirty="0" smtClean="0">
                <a:sym typeface="Symbol" pitchFamily="18" charset="2"/>
              </a:rPr>
              <a:t> is the product of its diagonal entries</a:t>
            </a:r>
            <a:r>
              <a:rPr lang="en-US" altLang="zh-TW" sz="2800" dirty="0">
                <a:sym typeface="Symbol" pitchFamily="18" charset="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559865" y="3638585"/>
                <a:ext cx="1663019" cy="10680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65" y="3638585"/>
                <a:ext cx="1663019" cy="10680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3368420" y="2783101"/>
            <a:ext cx="4786839" cy="1734330"/>
            <a:chOff x="3368420" y="2783101"/>
            <a:chExt cx="4786839" cy="1734330"/>
          </a:xfrm>
        </p:grpSpPr>
        <p:sp>
          <p:nvSpPr>
            <p:cNvPr id="6" name="矩形 5"/>
            <p:cNvSpPr/>
            <p:nvPr/>
          </p:nvSpPr>
          <p:spPr>
            <a:xfrm>
              <a:off x="3368420" y="2783101"/>
              <a:ext cx="39597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/>
                <a:t>Characteristic </a:t>
              </a:r>
              <a:r>
                <a:rPr lang="en-US" altLang="zh-TW" sz="2800" dirty="0" smtClean="0"/>
                <a:t>Polynomial:</a:t>
              </a:r>
              <a:endParaRPr lang="zh-TW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4154099" y="3399881"/>
                  <a:ext cx="4001160" cy="11175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𝑑𝑒𝑡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e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99" y="3399881"/>
                  <a:ext cx="4001160" cy="111755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323632" y="4754887"/>
                <a:ext cx="36620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632" y="4754887"/>
                <a:ext cx="366209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18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 </a:t>
            </a:r>
            <a:br>
              <a:rPr lang="en-US" altLang="zh-TW" dirty="0"/>
            </a:br>
            <a:r>
              <a:rPr lang="en-US" altLang="zh-TW" dirty="0" err="1"/>
              <a:t>v.s</a:t>
            </a:r>
            <a:r>
              <a:rPr lang="en-US" altLang="zh-TW" dirty="0"/>
              <a:t>. </a:t>
            </a:r>
            <a:r>
              <a:rPr lang="en-US" altLang="zh-TW" dirty="0" err="1"/>
              <a:t>Eigenspace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Characteristic polynomial of A is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958398" y="2490566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98" y="2490566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995612" y="4654401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12" y="4654401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4599460" y="4654401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460" y="4654401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843174" y="5344933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174" y="5344933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>
            <a:endCxn id="5" idx="0"/>
          </p:cNvCxnSpPr>
          <p:nvPr/>
        </p:nvCxnSpPr>
        <p:spPr>
          <a:xfrm>
            <a:off x="2335526" y="3931015"/>
            <a:ext cx="873382" cy="723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endCxn id="6" idx="0"/>
          </p:cNvCxnSpPr>
          <p:nvPr/>
        </p:nvCxnSpPr>
        <p:spPr>
          <a:xfrm>
            <a:off x="3955613" y="3939254"/>
            <a:ext cx="861279" cy="7151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6008392" y="3960053"/>
            <a:ext cx="857224" cy="6943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093322" y="3482922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22" y="3482922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3017545" y="2475178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Factorization</a:t>
            </a:r>
            <a:endParaRPr lang="zh-TW" altLang="en-US" sz="2400" dirty="0"/>
          </a:p>
        </p:txBody>
      </p:sp>
      <p:cxnSp>
        <p:nvCxnSpPr>
          <p:cNvPr id="13" name="直線接點 12"/>
          <p:cNvCxnSpPr/>
          <p:nvPr/>
        </p:nvCxnSpPr>
        <p:spPr>
          <a:xfrm>
            <a:off x="6719748" y="3903317"/>
            <a:ext cx="10432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891092" y="463243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909605" y="5310825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53025" y="5759077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87095" y="5344934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95" y="5344934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51044" y="5369548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044" y="5369548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6865616" y="4654401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616" y="4654401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字方塊 30"/>
          <p:cNvSpPr txBox="1"/>
          <p:nvPr/>
        </p:nvSpPr>
        <p:spPr>
          <a:xfrm>
            <a:off x="6009131" y="2640759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multiplicity</a:t>
            </a:r>
            <a:endParaRPr lang="zh-TW" altLang="en-US" sz="2400" dirty="0"/>
          </a:p>
        </p:txBody>
      </p:sp>
      <p:cxnSp>
        <p:nvCxnSpPr>
          <p:cNvPr id="32" name="直線單箭頭接點 31"/>
          <p:cNvCxnSpPr/>
          <p:nvPr/>
        </p:nvCxnSpPr>
        <p:spPr>
          <a:xfrm flipV="1">
            <a:off x="6536711" y="3102424"/>
            <a:ext cx="955246" cy="38378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endCxn id="31" idx="2"/>
          </p:cNvCxnSpPr>
          <p:nvPr/>
        </p:nvCxnSpPr>
        <p:spPr>
          <a:xfrm flipV="1">
            <a:off x="4668456" y="3102424"/>
            <a:ext cx="2278743" cy="41832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2908663" y="3076979"/>
            <a:ext cx="3117905" cy="42431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3422203" y="5829521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03" y="5829521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5109173" y="5829521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173" y="5829521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135578" y="5825880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578" y="5825880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9160" r="-30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75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2" grpId="0"/>
      <p:bldP spid="8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 </a:t>
            </a:r>
            <a:br>
              <a:rPr lang="en-US" altLang="zh-TW" dirty="0"/>
            </a:br>
            <a:r>
              <a:rPr lang="en-US" altLang="zh-TW" dirty="0" err="1"/>
              <a:t>v.s</a:t>
            </a:r>
            <a:r>
              <a:rPr lang="en-US" altLang="zh-TW" dirty="0"/>
              <a:t>. </a:t>
            </a:r>
            <a:r>
              <a:rPr lang="en-US" altLang="zh-TW" dirty="0" err="1"/>
              <a:t>Eigenspace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1:</a:t>
            </a:r>
            <a:endParaRPr lang="zh-TW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46724" y="2306292"/>
            <a:ext cx="351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characteristic polynomials:</a:t>
            </a:r>
            <a:endParaRPr lang="en-US" altLang="zh-TW" sz="2400" dirty="0"/>
          </a:p>
        </p:txBody>
      </p:sp>
      <p:pic>
        <p:nvPicPr>
          <p:cNvPr id="11" name="Picture 2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62" y="2427017"/>
            <a:ext cx="2296621" cy="98861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121094" y="2868858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3) 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83772" y="3651078"/>
            <a:ext cx="19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Eigenvalue -1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2907" y="5224363"/>
            <a:ext cx="19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Eigenvalue 3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182915" y="4167859"/>
            <a:ext cx="31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Multiplicity of “-1” is 2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121229" y="5874460"/>
            <a:ext cx="31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Multiplicity of “3” is 1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339771" y="4214025"/>
            <a:ext cx="457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Dim of </a:t>
            </a:r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 is 1 or 2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301522" y="5885985"/>
            <a:ext cx="441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Dim of </a:t>
            </a:r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 must be 1 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968671" y="4737080"/>
            <a:ext cx="154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Dim = 2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0325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421" y="2427017"/>
            <a:ext cx="2183262" cy="103585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 </a:t>
            </a:r>
            <a:br>
              <a:rPr lang="en-US" altLang="zh-TW" dirty="0"/>
            </a:br>
            <a:r>
              <a:rPr lang="en-US" altLang="zh-TW" dirty="0" err="1"/>
              <a:t>v.s</a:t>
            </a:r>
            <a:r>
              <a:rPr lang="en-US" altLang="zh-TW" dirty="0"/>
              <a:t>. </a:t>
            </a:r>
            <a:r>
              <a:rPr lang="en-US" altLang="zh-TW" dirty="0" err="1"/>
              <a:t>Eigenspace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2:</a:t>
            </a:r>
            <a:endParaRPr lang="zh-TW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46724" y="2306292"/>
            <a:ext cx="351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characteristic polynomials:</a:t>
            </a:r>
            <a:endParaRPr lang="en-US" altLang="zh-TW" sz="2400" dirty="0"/>
          </a:p>
        </p:txBody>
      </p:sp>
      <p:sp>
        <p:nvSpPr>
          <p:cNvPr id="13" name="矩形 12"/>
          <p:cNvSpPr/>
          <p:nvPr/>
        </p:nvSpPr>
        <p:spPr>
          <a:xfrm>
            <a:off x="6121094" y="2868858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r>
              <a:rPr lang="en-US" altLang="zh-TW" sz="2400" baseline="40000" dirty="0" smtClean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</a:t>
            </a:r>
            <a:r>
              <a:rPr lang="en-US" altLang="zh-TW" sz="2400" dirty="0" smtClean="0">
                <a:sym typeface="Symbol" pitchFamily="18" charset="2"/>
              </a:rPr>
              <a:t>3)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83772" y="3651078"/>
            <a:ext cx="19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Eigenvalue -1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4194" y="4856037"/>
            <a:ext cx="19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Eigenvalue 3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182915" y="4167859"/>
            <a:ext cx="31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Multiplicity of “-1” is 1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163338" y="5512645"/>
            <a:ext cx="31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Multiplicity of “3” is 2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474409" y="5576859"/>
            <a:ext cx="457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Dim of </a:t>
            </a:r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 is 1 or 2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455737" y="4167858"/>
            <a:ext cx="441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Dim of </a:t>
            </a:r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 must be 1 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322911" y="6072410"/>
            <a:ext cx="154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Dim = 2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22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 </a:t>
            </a:r>
            <a:br>
              <a:rPr lang="en-US" altLang="zh-TW" dirty="0"/>
            </a:br>
            <a:r>
              <a:rPr lang="en-US" altLang="zh-TW" dirty="0" err="1"/>
              <a:t>v.s</a:t>
            </a:r>
            <a:r>
              <a:rPr lang="en-US" altLang="zh-TW" dirty="0"/>
              <a:t>. </a:t>
            </a:r>
            <a:r>
              <a:rPr lang="en-US" altLang="zh-TW" dirty="0" err="1"/>
              <a:t>Eigenspace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3:</a:t>
            </a:r>
            <a:endParaRPr lang="zh-TW" alt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46724" y="2306292"/>
            <a:ext cx="351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characteristic polynomials:</a:t>
            </a:r>
            <a:endParaRPr lang="en-US" altLang="zh-TW" sz="2400" dirty="0"/>
          </a:p>
        </p:txBody>
      </p:sp>
      <p:sp>
        <p:nvSpPr>
          <p:cNvPr id="13" name="矩形 12"/>
          <p:cNvSpPr/>
          <p:nvPr/>
        </p:nvSpPr>
        <p:spPr>
          <a:xfrm>
            <a:off x="6121094" y="2868858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r>
              <a:rPr lang="en-US" altLang="zh-TW" sz="2400" baseline="40000" dirty="0" smtClean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</a:t>
            </a:r>
            <a:r>
              <a:rPr lang="en-US" altLang="zh-TW" sz="2400" dirty="0" smtClean="0">
                <a:sym typeface="Symbol" pitchFamily="18" charset="2"/>
              </a:rPr>
              <a:t>3)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83772" y="3651078"/>
            <a:ext cx="19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Eigenvalue -1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07209" y="5050980"/>
            <a:ext cx="1915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Eigenvalue 3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182915" y="4167859"/>
            <a:ext cx="31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Multiplicity of “-1” is 1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182915" y="5690035"/>
            <a:ext cx="315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Multiplicity of “3” is 2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455737" y="5672756"/>
            <a:ext cx="457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Dim of </a:t>
            </a:r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 is 1 or 2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455737" y="4167858"/>
            <a:ext cx="441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Dim of </a:t>
            </a:r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 must be 1 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322911" y="6176963"/>
            <a:ext cx="154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Dim = 1</a:t>
            </a:r>
            <a:endParaRPr lang="zh-TW" altLang="en-US" sz="2800" dirty="0"/>
          </a:p>
        </p:txBody>
      </p:sp>
      <p:pic>
        <p:nvPicPr>
          <p:cNvPr id="2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860" y="2427017"/>
            <a:ext cx="2483592" cy="106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6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62" y="2200753"/>
            <a:ext cx="1917700" cy="8255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62" y="3625542"/>
            <a:ext cx="1916442" cy="909261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6" y="5081239"/>
            <a:ext cx="1917700" cy="825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648" y="780974"/>
            <a:ext cx="195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Characteristic </a:t>
            </a:r>
          </a:p>
          <a:p>
            <a:pPr algn="ctr"/>
            <a:r>
              <a:rPr lang="en-US" sz="2400" dirty="0" smtClean="0"/>
              <a:t>polynomial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52892" y="945765"/>
            <a:ext cx="195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Eigenvalues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78386" y="945765"/>
            <a:ext cx="195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Eigenspaces</a:t>
            </a:r>
            <a:endParaRPr 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2595300" y="2334813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3) 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2623869" y="3829041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r>
              <a:rPr lang="en-US" altLang="zh-TW" sz="2400" baseline="40000" dirty="0" smtClean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</a:t>
            </a:r>
            <a:r>
              <a:rPr lang="en-US" altLang="zh-TW" sz="2400" dirty="0" smtClean="0">
                <a:sym typeface="Symbol" pitchFamily="18" charset="2"/>
              </a:rPr>
              <a:t>3)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2675365" y="5231435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(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r>
              <a:rPr lang="en-US" altLang="zh-TW" sz="2400" baseline="40000" dirty="0" smtClean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</a:t>
            </a:r>
            <a:r>
              <a:rPr lang="en-US" altLang="zh-TW" sz="2400" dirty="0" smtClean="0">
                <a:sym typeface="Symbol" pitchFamily="18" charset="2"/>
              </a:rPr>
              <a:t>3)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533688" y="1968599"/>
            <a:ext cx="65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-1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541504" y="2721111"/>
            <a:ext cx="65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3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541504" y="3501975"/>
            <a:ext cx="65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-1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554258" y="4108400"/>
            <a:ext cx="65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3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541504" y="4937942"/>
            <a:ext cx="65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-1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564435" y="5542238"/>
            <a:ext cx="65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3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748868" y="1975569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7749511" y="2725847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748868" y="3501974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748868" y="4137457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748868" y="4890175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723521" y="5539851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  <a:endParaRPr lang="zh-TW" altLang="en-US" sz="2400" dirty="0"/>
          </a:p>
        </p:txBody>
      </p:sp>
      <p:cxnSp>
        <p:nvCxnSpPr>
          <p:cNvPr id="24" name="直線接點 23"/>
          <p:cNvCxnSpPr/>
          <p:nvPr/>
        </p:nvCxnSpPr>
        <p:spPr>
          <a:xfrm>
            <a:off x="-145143" y="1755705"/>
            <a:ext cx="981165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2470630" y="-158940"/>
            <a:ext cx="1" cy="73004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4812123" y="-181606"/>
            <a:ext cx="1" cy="73004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6946958" y="-181606"/>
            <a:ext cx="1" cy="73004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-145143" y="3328155"/>
            <a:ext cx="981165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-156087" y="4775719"/>
            <a:ext cx="981165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6140186" y="2199431"/>
            <a:ext cx="15811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>
            <a:off x="6129943" y="2951943"/>
            <a:ext cx="15811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6140186" y="3693491"/>
            <a:ext cx="15811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6129943" y="4368289"/>
            <a:ext cx="15811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6129943" y="5121007"/>
            <a:ext cx="15811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6119700" y="5795805"/>
            <a:ext cx="15811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3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Characteristic polynomial of A is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958398" y="2490566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98" y="2490566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995612" y="4654401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12" y="4654401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4599460" y="4654401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460" y="4654401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843174" y="5344933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174" y="5344933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>
            <a:endCxn id="5" idx="0"/>
          </p:cNvCxnSpPr>
          <p:nvPr/>
        </p:nvCxnSpPr>
        <p:spPr>
          <a:xfrm>
            <a:off x="2335526" y="3931015"/>
            <a:ext cx="873382" cy="723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endCxn id="6" idx="0"/>
          </p:cNvCxnSpPr>
          <p:nvPr/>
        </p:nvCxnSpPr>
        <p:spPr>
          <a:xfrm>
            <a:off x="3955613" y="3939254"/>
            <a:ext cx="861279" cy="7151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6008392" y="3960053"/>
            <a:ext cx="857224" cy="6943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093322" y="3482922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22" y="3482922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3017545" y="2475178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Factorization</a:t>
            </a:r>
            <a:endParaRPr lang="zh-TW" altLang="en-US" sz="2400" dirty="0"/>
          </a:p>
        </p:txBody>
      </p:sp>
      <p:cxnSp>
        <p:nvCxnSpPr>
          <p:cNvPr id="13" name="直線接點 12"/>
          <p:cNvCxnSpPr/>
          <p:nvPr/>
        </p:nvCxnSpPr>
        <p:spPr>
          <a:xfrm>
            <a:off x="6719748" y="3903317"/>
            <a:ext cx="10432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891092" y="463243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909605" y="5310825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53025" y="5759077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87095" y="5344934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95" y="5344934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51044" y="5369548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044" y="5369548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6865616" y="4654401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616" y="4654401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字方塊 30"/>
          <p:cNvSpPr txBox="1"/>
          <p:nvPr/>
        </p:nvSpPr>
        <p:spPr>
          <a:xfrm>
            <a:off x="6009131" y="2640759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multiplicity</a:t>
            </a:r>
            <a:endParaRPr lang="zh-TW" altLang="en-US" sz="2400" dirty="0"/>
          </a:p>
        </p:txBody>
      </p:sp>
      <p:cxnSp>
        <p:nvCxnSpPr>
          <p:cNvPr id="32" name="直線單箭頭接點 31"/>
          <p:cNvCxnSpPr/>
          <p:nvPr/>
        </p:nvCxnSpPr>
        <p:spPr>
          <a:xfrm flipV="1">
            <a:off x="6536711" y="3102424"/>
            <a:ext cx="955246" cy="38378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endCxn id="31" idx="2"/>
          </p:cNvCxnSpPr>
          <p:nvPr/>
        </p:nvCxnSpPr>
        <p:spPr>
          <a:xfrm flipV="1">
            <a:off x="4668456" y="3102424"/>
            <a:ext cx="2278743" cy="41832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2908663" y="3076979"/>
            <a:ext cx="3117905" cy="42431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3422203" y="5829521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03" y="5829521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5109173" y="5829521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173" y="5829521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135578" y="5825880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578" y="5825880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9160" r="-30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3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2" grpId="0"/>
      <p:bldP spid="8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8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0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Last lecture: </a:t>
            </a:r>
          </a:p>
          <a:p>
            <a:pPr lvl="1"/>
            <a:r>
              <a:rPr lang="en-US" altLang="zh-TW" sz="2800" dirty="0" smtClean="0"/>
              <a:t>Given eigenvalues, we know how to </a:t>
            </a:r>
            <a:r>
              <a:rPr lang="en-US" altLang="zh-TW" sz="2800" dirty="0"/>
              <a:t>find </a:t>
            </a:r>
            <a:r>
              <a:rPr lang="en-US" altLang="zh-TW" sz="2800" dirty="0" smtClean="0"/>
              <a:t>eigenvectors or </a:t>
            </a:r>
            <a:r>
              <a:rPr lang="en-US" altLang="zh-TW" sz="2800" dirty="0" err="1" smtClean="0"/>
              <a:t>eigenspaces</a:t>
            </a:r>
            <a:r>
              <a:rPr lang="en-US" altLang="zh-TW" sz="2800" dirty="0" smtClean="0"/>
              <a:t> </a:t>
            </a:r>
          </a:p>
          <a:p>
            <a:pPr lvl="1"/>
            <a:r>
              <a:rPr lang="en-US" altLang="zh-TW" sz="2800" dirty="0" smtClean="0"/>
              <a:t>Check eigenvalues</a:t>
            </a:r>
          </a:p>
          <a:p>
            <a:r>
              <a:rPr lang="en-US" altLang="zh-TW" dirty="0" smtClean="0"/>
              <a:t>This lecture: How to find eigenvalues?</a:t>
            </a:r>
          </a:p>
          <a:p>
            <a:endParaRPr lang="en-US" altLang="zh-TW" dirty="0"/>
          </a:p>
          <a:p>
            <a:r>
              <a:rPr lang="en-US" altLang="zh-TW" dirty="0" smtClean="0"/>
              <a:t>Reference: Textbook 5.2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98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Looking for Eigenvalues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528637" y="2358894"/>
                <a:ext cx="13747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𝐴𝑣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637" y="2358894"/>
                <a:ext cx="137473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846310" y="5232102"/>
                <a:ext cx="35273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Rank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𝑡</m:t>
                        </m:r>
                        <m:sSub>
                          <m:sSub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800" dirty="0" smtClean="0"/>
                  <a:t> &lt;</a:t>
                </a:r>
                <a:r>
                  <a:rPr lang="zh-TW" altLang="en-US" sz="2800" dirty="0"/>
                  <a:t> </a:t>
                </a:r>
                <a:r>
                  <a:rPr lang="en-US" altLang="zh-TW" sz="2800" dirty="0" smtClean="0"/>
                  <a:t>n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310" y="5232102"/>
                <a:ext cx="3527381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3627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5585882" y="5220022"/>
                <a:ext cx="342338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𝑡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800" dirty="0" smtClean="0"/>
                  <a:t> is not invertible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882" y="5220022"/>
                <a:ext cx="3423381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3559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893332" y="5921533"/>
                <a:ext cx="26947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332" y="5921533"/>
                <a:ext cx="26947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895495" y="1690689"/>
                <a:ext cx="4690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b="0" dirty="0" smtClean="0"/>
                  <a:t>A scalar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/>
                  <a:t>is an </a:t>
                </a:r>
                <a:r>
                  <a:rPr lang="en-US" altLang="zh-TW" sz="2800" dirty="0" smtClean="0"/>
                  <a:t>eigenvalue of A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95" y="1690689"/>
                <a:ext cx="4690387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2731" t="-10465" r="-1691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1973248" y="2359357"/>
                <a:ext cx="3495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 smtClean="0"/>
                  <a:t>Existing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such that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248" y="2359357"/>
                <a:ext cx="3495252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6283" t="-23944" r="-4887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528461" y="2920461"/>
                <a:ext cx="20007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𝐴𝑣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𝑡𝑣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461" y="2920461"/>
                <a:ext cx="2000741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528461" y="3540639"/>
                <a:ext cx="24068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461" y="3540639"/>
                <a:ext cx="2406877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1891274" y="4082583"/>
                <a:ext cx="56468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𝑡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has multiple solution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74" y="4082583"/>
                <a:ext cx="5646867" cy="523220"/>
              </a:xfrm>
              <a:prstGeom prst="rect">
                <a:avLst/>
              </a:prstGeom>
              <a:blipFill rotWithShape="0">
                <a:blip r:embed="rId11"/>
                <a:stretch>
                  <a:fillRect t="-11628" r="-324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左-右雙向箭號 2"/>
          <p:cNvSpPr/>
          <p:nvPr/>
        </p:nvSpPr>
        <p:spPr>
          <a:xfrm>
            <a:off x="991196" y="2352276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1973248" y="2945101"/>
                <a:ext cx="3495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 smtClean="0"/>
                  <a:t>Existing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such that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248" y="2945101"/>
                <a:ext cx="3495252" cy="430887"/>
              </a:xfrm>
              <a:prstGeom prst="rect">
                <a:avLst/>
              </a:prstGeom>
              <a:blipFill rotWithShape="0">
                <a:blip r:embed="rId12"/>
                <a:stretch>
                  <a:fillRect l="-6283" t="-23944" r="-4887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左-右雙向箭號 31"/>
          <p:cNvSpPr/>
          <p:nvPr/>
        </p:nvSpPr>
        <p:spPr>
          <a:xfrm>
            <a:off x="991196" y="2938020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左-右雙向箭號 32"/>
          <p:cNvSpPr/>
          <p:nvPr/>
        </p:nvSpPr>
        <p:spPr>
          <a:xfrm>
            <a:off x="994705" y="3537119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1973248" y="3530213"/>
                <a:ext cx="3495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 smtClean="0"/>
                  <a:t>Existing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such that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248" y="3530213"/>
                <a:ext cx="3495252" cy="430887"/>
              </a:xfrm>
              <a:prstGeom prst="rect">
                <a:avLst/>
              </a:prstGeom>
              <a:blipFill rotWithShape="0">
                <a:blip r:embed="rId13"/>
                <a:stretch>
                  <a:fillRect l="-6283" t="-23944" r="-4887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左-右雙向箭號 34"/>
          <p:cNvSpPr/>
          <p:nvPr/>
        </p:nvSpPr>
        <p:spPr>
          <a:xfrm>
            <a:off x="1006667" y="4127069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左-右雙向箭號 35"/>
          <p:cNvSpPr/>
          <p:nvPr/>
        </p:nvSpPr>
        <p:spPr>
          <a:xfrm>
            <a:off x="1006667" y="4725102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左-右雙向箭號 36"/>
          <p:cNvSpPr/>
          <p:nvPr/>
        </p:nvSpPr>
        <p:spPr>
          <a:xfrm>
            <a:off x="991196" y="5285299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左-右雙向箭號 37"/>
          <p:cNvSpPr/>
          <p:nvPr/>
        </p:nvSpPr>
        <p:spPr>
          <a:xfrm>
            <a:off x="4806239" y="5281395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左-右雙向箭號 38"/>
          <p:cNvSpPr/>
          <p:nvPr/>
        </p:nvSpPr>
        <p:spPr>
          <a:xfrm>
            <a:off x="1006667" y="5921533"/>
            <a:ext cx="776444" cy="405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95495" y="1693900"/>
            <a:ext cx="4573005" cy="492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1846311" y="5878350"/>
            <a:ext cx="2741734" cy="492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1878439" y="4688029"/>
            <a:ext cx="7130824" cy="556783"/>
            <a:chOff x="1878439" y="4688029"/>
            <a:chExt cx="7130824" cy="5567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/>
                <p:cNvSpPr txBox="1"/>
                <p:nvPr/>
              </p:nvSpPr>
              <p:spPr>
                <a:xfrm>
                  <a:off x="1878439" y="4688029"/>
                  <a:ext cx="713082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dirty="0" smtClean="0"/>
                    <a:t>The columns of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altLang="zh-TW" sz="2800" dirty="0" smtClean="0"/>
                    <a:t>  are independent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8439" y="4688029"/>
                  <a:ext cx="7130824" cy="523220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709" t="-10465" b="-3255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圓角矩形 4"/>
            <p:cNvSpPr/>
            <p:nvPr/>
          </p:nvSpPr>
          <p:spPr>
            <a:xfrm>
              <a:off x="6368686" y="4703527"/>
              <a:ext cx="1953905" cy="5412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Dependent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45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4" grpId="0"/>
      <p:bldP spid="15" grpId="0"/>
      <p:bldP spid="16" grpId="0"/>
      <p:bldP spid="17" grpId="0"/>
      <p:bldP spid="19" grpId="0"/>
      <p:bldP spid="21" grpId="0"/>
      <p:bldP spid="3" grpId="0" animBg="1"/>
      <p:bldP spid="31" grpId="0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7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Characteristic Polynomial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05016" y="5609993"/>
            <a:ext cx="753396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Eigenvalues are the roots of characteristic polynomial or solutions of characteristic equation.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1210262" y="3216987"/>
                <a:ext cx="21232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62" y="3216987"/>
                <a:ext cx="212327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3503206" y="3170820"/>
            <a:ext cx="4539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Characteristic polynomial of A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48209" y="4385007"/>
                <a:ext cx="27892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=0: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9" y="4385007"/>
                <a:ext cx="278929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3503206" y="4317730"/>
            <a:ext cx="4539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Characteristic equation of A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48209" y="2477801"/>
            <a:ext cx="684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A is the standard matrix of linear operator T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6008547" y="3639108"/>
            <a:ext cx="270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linear operator T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045360" y="4786018"/>
            <a:ext cx="270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linear operator T</a:t>
            </a:r>
            <a:endParaRPr lang="zh-TW" altLang="en-US" sz="2800" dirty="0"/>
          </a:p>
        </p:txBody>
      </p:sp>
      <p:grpSp>
        <p:nvGrpSpPr>
          <p:cNvPr id="18" name="群組 17"/>
          <p:cNvGrpSpPr/>
          <p:nvPr/>
        </p:nvGrpSpPr>
        <p:grpSpPr>
          <a:xfrm>
            <a:off x="444196" y="1760335"/>
            <a:ext cx="8195014" cy="642389"/>
            <a:chOff x="478957" y="2680696"/>
            <a:chExt cx="8195014" cy="642389"/>
          </a:xfrm>
        </p:grpSpPr>
        <p:grpSp>
          <p:nvGrpSpPr>
            <p:cNvPr id="23" name="群組 22"/>
            <p:cNvGrpSpPr/>
            <p:nvPr/>
          </p:nvGrpSpPr>
          <p:grpSpPr>
            <a:xfrm>
              <a:off x="582970" y="2761184"/>
              <a:ext cx="8091001" cy="523220"/>
              <a:chOff x="425059" y="2776622"/>
              <a:chExt cx="8091001" cy="523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文字方塊 27"/>
                  <p:cNvSpPr txBox="1"/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28" name="文字方塊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矩形 28"/>
                  <p:cNvSpPr/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800" b="0" dirty="0" smtClean="0"/>
                      <a:t>A scalar </a:t>
                    </a:r>
                    <a14:m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zh-TW" altLang="en-US" sz="2800" dirty="0" smtClean="0"/>
                      <a:t> </a:t>
                    </a:r>
                    <a:r>
                      <a:rPr lang="en-US" altLang="zh-TW" sz="2800" dirty="0"/>
                      <a:t>is an </a:t>
                    </a:r>
                    <a:r>
                      <a:rPr lang="en-US" altLang="zh-TW" sz="2800" dirty="0" smtClean="0"/>
                      <a:t>eigenvalue of A </a:t>
                    </a:r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29" name="矩形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2731" t="-11628" r="-1691" b="-3255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左-右雙向箭號 29"/>
              <p:cNvSpPr/>
              <p:nvPr/>
            </p:nvSpPr>
            <p:spPr>
              <a:xfrm>
                <a:off x="4995847" y="2813656"/>
                <a:ext cx="825501" cy="423998"/>
              </a:xfrm>
              <a:prstGeom prst="left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478957" y="2680696"/>
              <a:ext cx="8195014" cy="6423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681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9" grpId="0"/>
      <p:bldP spid="20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Looking for Eigenvalues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1: Find the eigenvalues of </a:t>
            </a:r>
            <a:endParaRPr lang="zh-TW" altLang="en-US" dirty="0"/>
          </a:p>
        </p:txBody>
      </p:sp>
      <p:pic>
        <p:nvPicPr>
          <p:cNvPr id="9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417" y="1669365"/>
            <a:ext cx="2536554" cy="832898"/>
          </a:xfrm>
          <a:prstGeom prst="rect">
            <a:avLst/>
          </a:prstGeom>
        </p:spPr>
      </p:pic>
      <p:pic>
        <p:nvPicPr>
          <p:cNvPr id="10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557932"/>
            <a:ext cx="3964956" cy="789403"/>
          </a:xfrm>
          <a:prstGeom prst="rect">
            <a:avLst/>
          </a:prstGeom>
        </p:spPr>
      </p:pic>
      <p:sp>
        <p:nvSpPr>
          <p:cNvPr id="12" name="TextBox 4"/>
          <p:cNvSpPr txBox="1"/>
          <p:nvPr/>
        </p:nvSpPr>
        <p:spPr>
          <a:xfrm>
            <a:off x="2213657" y="6030494"/>
            <a:ext cx="533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eigenvalues of </a:t>
            </a:r>
            <a:r>
              <a:rPr lang="en-US" sz="2800" i="1" dirty="0" smtClean="0"/>
              <a:t>A</a:t>
            </a:r>
            <a:r>
              <a:rPr lang="en-US" sz="2800" dirty="0" smtClean="0"/>
              <a:t> are -3 or 5.</a:t>
            </a:r>
            <a:endParaRPr lang="en-US" sz="2800" dirty="0"/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49" y="4577616"/>
            <a:ext cx="7472462" cy="364817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8101111" y="4450004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=0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478957" y="2680696"/>
            <a:ext cx="8195014" cy="642389"/>
            <a:chOff x="478957" y="2680696"/>
            <a:chExt cx="8195014" cy="642389"/>
          </a:xfrm>
        </p:grpSpPr>
        <p:grpSp>
          <p:nvGrpSpPr>
            <p:cNvPr id="4" name="群組 3"/>
            <p:cNvGrpSpPr/>
            <p:nvPr/>
          </p:nvGrpSpPr>
          <p:grpSpPr>
            <a:xfrm>
              <a:off x="582970" y="2761184"/>
              <a:ext cx="8091001" cy="523220"/>
              <a:chOff x="425059" y="2776622"/>
              <a:chExt cx="8091001" cy="523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文字方塊 14"/>
                  <p:cNvSpPr txBox="1"/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5" name="文字方塊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矩形 15"/>
                  <p:cNvSpPr/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800" b="0" dirty="0" smtClean="0"/>
                      <a:t>A scalar </a:t>
                    </a:r>
                    <a14:m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zh-TW" altLang="en-US" sz="2800" dirty="0" smtClean="0"/>
                      <a:t> </a:t>
                    </a:r>
                    <a:r>
                      <a:rPr lang="en-US" altLang="zh-TW" sz="2800" dirty="0"/>
                      <a:t>is an </a:t>
                    </a:r>
                    <a:r>
                      <a:rPr lang="en-US" altLang="zh-TW" sz="2800" dirty="0" smtClean="0"/>
                      <a:t>eigenvalue of A </a:t>
                    </a:r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6" name="矩形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2731" t="-11628" r="-1691" b="-3255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左-右雙向箭號 17"/>
              <p:cNvSpPr/>
              <p:nvPr/>
            </p:nvSpPr>
            <p:spPr>
              <a:xfrm>
                <a:off x="4995847" y="2813656"/>
                <a:ext cx="825501" cy="423998"/>
              </a:xfrm>
              <a:prstGeom prst="left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78957" y="2680696"/>
              <a:ext cx="8195014" cy="6423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" name="矩形 5"/>
          <p:cNvSpPr/>
          <p:nvPr/>
        </p:nvSpPr>
        <p:spPr>
          <a:xfrm>
            <a:off x="2213657" y="4494257"/>
            <a:ext cx="3765601" cy="434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979258" y="4463466"/>
            <a:ext cx="2121853" cy="434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6062570" y="5298088"/>
            <a:ext cx="2856272" cy="523220"/>
            <a:chOff x="6062570" y="5298088"/>
            <a:chExt cx="2856272" cy="523220"/>
          </a:xfrm>
        </p:grpSpPr>
        <p:sp>
          <p:nvSpPr>
            <p:cNvPr id="22" name="TextBox 4"/>
            <p:cNvSpPr txBox="1"/>
            <p:nvPr/>
          </p:nvSpPr>
          <p:spPr>
            <a:xfrm>
              <a:off x="7040184" y="5298088"/>
              <a:ext cx="1878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 = -3 or 5</a:t>
              </a:r>
              <a:endParaRPr lang="en-US" sz="2800" dirty="0"/>
            </a:p>
          </p:txBody>
        </p:sp>
        <p:sp>
          <p:nvSpPr>
            <p:cNvPr id="7" name="向右箭號 6"/>
            <p:cNvSpPr/>
            <p:nvPr/>
          </p:nvSpPr>
          <p:spPr>
            <a:xfrm>
              <a:off x="6062570" y="5335672"/>
              <a:ext cx="902767" cy="44805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272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6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Looking for Eigenvalues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1: Find the eigenvalues of </a:t>
            </a:r>
            <a:endParaRPr lang="zh-TW" altLang="en-US" dirty="0"/>
          </a:p>
        </p:txBody>
      </p:sp>
      <p:sp>
        <p:nvSpPr>
          <p:cNvPr id="12" name="TextBox 4"/>
          <p:cNvSpPr txBox="1"/>
          <p:nvPr/>
        </p:nvSpPr>
        <p:spPr>
          <a:xfrm>
            <a:off x="2318426" y="2642586"/>
            <a:ext cx="5115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eigenvalues of </a:t>
            </a:r>
            <a:r>
              <a:rPr lang="en-US" sz="2800" i="1" dirty="0" smtClean="0"/>
              <a:t>A</a:t>
            </a:r>
            <a:r>
              <a:rPr lang="en-US" sz="2800" dirty="0" smtClean="0"/>
              <a:t> are -3 or 5.</a:t>
            </a:r>
            <a:endParaRPr 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907376" y="3339042"/>
            <a:ext cx="272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 err="1" smtClean="0"/>
              <a:t>Eigenspace</a:t>
            </a:r>
            <a:r>
              <a:rPr lang="en-US" altLang="zh-TW" sz="2800" b="1" i="1" u="sng" dirty="0" smtClean="0"/>
              <a:t> of -3</a:t>
            </a:r>
            <a:endParaRPr lang="zh-TW" altLang="en-US" sz="2800" b="1" i="1" u="sng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850692" y="4932704"/>
            <a:ext cx="272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 err="1" smtClean="0"/>
              <a:t>Eigenspace</a:t>
            </a:r>
            <a:r>
              <a:rPr lang="en-US" altLang="zh-TW" sz="2800" b="1" i="1" u="sng" dirty="0" smtClean="0"/>
              <a:t> of 5</a:t>
            </a:r>
            <a:endParaRPr lang="zh-TW" altLang="en-US" sz="28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928429" y="4035499"/>
                <a:ext cx="16464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429" y="4035499"/>
                <a:ext cx="164641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4521740" y="4035499"/>
                <a:ext cx="22522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740" y="4035499"/>
                <a:ext cx="225228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981951" y="5575452"/>
                <a:ext cx="13787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951" y="5575452"/>
                <a:ext cx="137871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521740" y="5588364"/>
                <a:ext cx="22522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740" y="5588364"/>
                <a:ext cx="225228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向右箭號 5"/>
          <p:cNvSpPr/>
          <p:nvPr/>
        </p:nvSpPr>
        <p:spPr>
          <a:xfrm>
            <a:off x="3783070" y="4009673"/>
            <a:ext cx="689547" cy="482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3718218" y="5549626"/>
            <a:ext cx="689547" cy="482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172284" y="4520693"/>
            <a:ext cx="253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the solution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172284" y="6064832"/>
            <a:ext cx="2695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the solution</a:t>
            </a:r>
            <a:endParaRPr lang="zh-TW" altLang="en-US" sz="2400" dirty="0"/>
          </a:p>
        </p:txBody>
      </p:sp>
      <p:pic>
        <p:nvPicPr>
          <p:cNvPr id="16" name="Picture 1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417" y="1669365"/>
            <a:ext cx="2536554" cy="83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1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5" grpId="0"/>
      <p:bldP spid="23" grpId="0"/>
      <p:bldP spid="24" grpId="0"/>
      <p:bldP spid="25" grpId="0"/>
      <p:bldP spid="6" grpId="0" animBg="1"/>
      <p:bldP spid="13" grpId="0" animBg="1"/>
      <p:bldP spid="7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Looking for Eigenvalues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2: find the eigenvalues of linear </a:t>
            </a:r>
            <a:r>
              <a:rPr lang="en-US" altLang="zh-TW" dirty="0"/>
              <a:t>operator </a:t>
            </a:r>
            <a:endParaRPr lang="zh-TW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38733" y="3036117"/>
            <a:ext cx="1284069" cy="8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/>
              <a:t>standard</a:t>
            </a:r>
          </a:p>
          <a:p>
            <a:pPr algn="ctr">
              <a:lnSpc>
                <a:spcPct val="70000"/>
              </a:lnSpc>
            </a:pPr>
            <a:endParaRPr lang="en-US" altLang="zh-TW" sz="2400" dirty="0"/>
          </a:p>
          <a:p>
            <a:pPr algn="ctr">
              <a:lnSpc>
                <a:spcPct val="30000"/>
              </a:lnSpc>
            </a:pPr>
            <a:r>
              <a:rPr lang="en-US" altLang="zh-TW" sz="2400" dirty="0"/>
              <a:t>matrix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512527" y="2912980"/>
            <a:ext cx="1419225" cy="93663"/>
          </a:xfrm>
          <a:prstGeom prst="rightArrow">
            <a:avLst>
              <a:gd name="adj1" fmla="val 50000"/>
              <a:gd name="adj2" fmla="val 3788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9" name="Picture 1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71" y="2572567"/>
            <a:ext cx="3886200" cy="927100"/>
          </a:xfrm>
          <a:prstGeom prst="rect">
            <a:avLst/>
          </a:prstGeom>
        </p:spPr>
      </p:pic>
      <p:pic>
        <p:nvPicPr>
          <p:cNvPr id="10" name="Picture 1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126" y="2543093"/>
            <a:ext cx="2514600" cy="927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41516" y="4762477"/>
                <a:ext cx="496930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16" y="4762477"/>
                <a:ext cx="4969309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群組 16"/>
          <p:cNvGrpSpPr/>
          <p:nvPr/>
        </p:nvGrpSpPr>
        <p:grpSpPr>
          <a:xfrm>
            <a:off x="517712" y="3971110"/>
            <a:ext cx="8195014" cy="642389"/>
            <a:chOff x="478957" y="2680696"/>
            <a:chExt cx="8195014" cy="642389"/>
          </a:xfrm>
        </p:grpSpPr>
        <p:grpSp>
          <p:nvGrpSpPr>
            <p:cNvPr id="18" name="群組 17"/>
            <p:cNvGrpSpPr/>
            <p:nvPr/>
          </p:nvGrpSpPr>
          <p:grpSpPr>
            <a:xfrm>
              <a:off x="582970" y="2761184"/>
              <a:ext cx="8091001" cy="523220"/>
              <a:chOff x="425059" y="2776622"/>
              <a:chExt cx="8091001" cy="523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文字方塊 19"/>
                  <p:cNvSpPr txBox="1"/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20" name="文字方塊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矩形 20"/>
                  <p:cNvSpPr/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800" b="0" dirty="0" smtClean="0"/>
                      <a:t>A scalar </a:t>
                    </a:r>
                    <a14:m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zh-TW" altLang="en-US" sz="2800" dirty="0" smtClean="0"/>
                      <a:t> </a:t>
                    </a:r>
                    <a:r>
                      <a:rPr lang="en-US" altLang="zh-TW" sz="2800" dirty="0"/>
                      <a:t>is an </a:t>
                    </a:r>
                    <a:r>
                      <a:rPr lang="en-US" altLang="zh-TW" sz="2800" dirty="0" smtClean="0"/>
                      <a:t>eigenvalue of A </a:t>
                    </a:r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21" name="矩形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2731" t="-11765" r="-1691" b="-3411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2" name="左-右雙向箭號 21"/>
              <p:cNvSpPr/>
              <p:nvPr/>
            </p:nvSpPr>
            <p:spPr>
              <a:xfrm>
                <a:off x="4995847" y="2813656"/>
                <a:ext cx="825501" cy="423998"/>
              </a:xfrm>
              <a:prstGeom prst="left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478957" y="2680696"/>
              <a:ext cx="8195014" cy="6423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3535720" y="6066140"/>
            <a:ext cx="4734974" cy="408390"/>
            <a:chOff x="3535720" y="6066140"/>
            <a:chExt cx="4734974" cy="4083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/>
                <p:cNvSpPr txBox="1"/>
                <p:nvPr/>
              </p:nvSpPr>
              <p:spPr>
                <a:xfrm>
                  <a:off x="4838536" y="6079909"/>
                  <a:ext cx="343215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𝑑𝑒𝑡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6" name="文字方塊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8536" y="6079909"/>
                  <a:ext cx="343215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776" r="-355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向右箭號 3"/>
            <p:cNvSpPr/>
            <p:nvPr/>
          </p:nvSpPr>
          <p:spPr>
            <a:xfrm>
              <a:off x="3535720" y="6066140"/>
              <a:ext cx="1107521" cy="4083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670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Looking for Eigenvalues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3: </a:t>
            </a:r>
            <a:r>
              <a:rPr lang="en-US" altLang="zh-TW" dirty="0"/>
              <a:t>linear operator on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r>
              <a:rPr lang="en-US" altLang="zh-TW" dirty="0"/>
              <a:t> that rotates a vector by </a:t>
            </a:r>
            <a:r>
              <a:rPr lang="en-US" altLang="zh-TW" dirty="0" smtClean="0"/>
              <a:t>90</a:t>
            </a:r>
            <a:r>
              <a:rPr lang="en-US" altLang="zh-TW" baseline="30000" dirty="0" smtClean="0"/>
              <a:t>◦</a:t>
            </a:r>
            <a:endParaRPr lang="en-US" altLang="zh-TW" baseline="30000" dirty="0"/>
          </a:p>
        </p:txBody>
      </p:sp>
      <p:pic>
        <p:nvPicPr>
          <p:cNvPr id="6" name="Picture 1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61" y="4990509"/>
            <a:ext cx="7518098" cy="822292"/>
          </a:xfrm>
          <a:prstGeom prst="rect">
            <a:avLst/>
          </a:prstGeom>
        </p:spPr>
      </p:pic>
      <p:grpSp>
        <p:nvGrpSpPr>
          <p:cNvPr id="4" name="群組 3"/>
          <p:cNvGrpSpPr/>
          <p:nvPr/>
        </p:nvGrpSpPr>
        <p:grpSpPr>
          <a:xfrm>
            <a:off x="976422" y="3892340"/>
            <a:ext cx="6920811" cy="811459"/>
            <a:chOff x="798622" y="3671585"/>
            <a:chExt cx="6920811" cy="811459"/>
          </a:xfrm>
        </p:grpSpPr>
        <p:pic>
          <p:nvPicPr>
            <p:cNvPr id="5" name="Picture 11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680" y="3671585"/>
              <a:ext cx="1440753" cy="811459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798622" y="3772258"/>
              <a:ext cx="541558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dirty="0"/>
                <a:t>standard matrix </a:t>
              </a:r>
              <a:r>
                <a:rPr lang="en-US" altLang="zh-TW" sz="2800" dirty="0" smtClean="0"/>
                <a:t>of </a:t>
              </a:r>
              <a:r>
                <a:rPr lang="en-US" altLang="zh-TW" sz="2800" dirty="0"/>
                <a:t>the </a:t>
              </a:r>
              <a:r>
                <a:rPr lang="en-US" altLang="zh-TW" sz="2800" dirty="0" smtClean="0"/>
                <a:t>90</a:t>
              </a:r>
              <a:r>
                <a:rPr lang="en-US" altLang="zh-TW" sz="2800" baseline="30000" dirty="0" smtClean="0"/>
                <a:t>◦</a:t>
              </a:r>
              <a:r>
                <a:rPr lang="en-US" altLang="zh-TW" sz="2800" dirty="0" smtClean="0"/>
                <a:t>-rotation:</a:t>
              </a:r>
              <a:endParaRPr lang="zh-TW" altLang="en-US" sz="2800" dirty="0"/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4018080" y="6025467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 eigenvalues, no eigenvectors</a:t>
            </a:r>
            <a:endParaRPr lang="zh-TW" altLang="en-US" sz="2800" dirty="0"/>
          </a:p>
        </p:txBody>
      </p:sp>
      <p:grpSp>
        <p:nvGrpSpPr>
          <p:cNvPr id="12" name="群組 11"/>
          <p:cNvGrpSpPr/>
          <p:nvPr/>
        </p:nvGrpSpPr>
        <p:grpSpPr>
          <a:xfrm>
            <a:off x="460164" y="2919895"/>
            <a:ext cx="8195014" cy="642389"/>
            <a:chOff x="478957" y="2680696"/>
            <a:chExt cx="8195014" cy="642389"/>
          </a:xfrm>
        </p:grpSpPr>
        <p:grpSp>
          <p:nvGrpSpPr>
            <p:cNvPr id="13" name="群組 12"/>
            <p:cNvGrpSpPr/>
            <p:nvPr/>
          </p:nvGrpSpPr>
          <p:grpSpPr>
            <a:xfrm>
              <a:off x="582970" y="2761184"/>
              <a:ext cx="8091001" cy="523220"/>
              <a:chOff x="425059" y="2776622"/>
              <a:chExt cx="8091001" cy="5232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文字方塊 14"/>
                  <p:cNvSpPr txBox="1"/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5" name="文字方塊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1348" y="2813656"/>
                    <a:ext cx="2694712" cy="43088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矩形 15"/>
                  <p:cNvSpPr/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800" b="0" dirty="0" smtClean="0"/>
                      <a:t>A scalar </a:t>
                    </a:r>
                    <a14:m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zh-TW" altLang="en-US" sz="2800" dirty="0" smtClean="0"/>
                      <a:t> </a:t>
                    </a:r>
                    <a:r>
                      <a:rPr lang="en-US" altLang="zh-TW" sz="2800" dirty="0"/>
                      <a:t>is an </a:t>
                    </a:r>
                    <a:r>
                      <a:rPr lang="en-US" altLang="zh-TW" sz="2800" dirty="0" smtClean="0"/>
                      <a:t>eigenvalue of A </a:t>
                    </a:r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6" name="矩形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059" y="2776622"/>
                    <a:ext cx="4690387" cy="523220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2731" t="-10465" r="-1691" b="-3255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" name="左-右雙向箭號 16"/>
              <p:cNvSpPr/>
              <p:nvPr/>
            </p:nvSpPr>
            <p:spPr>
              <a:xfrm>
                <a:off x="4995847" y="2813656"/>
                <a:ext cx="825501" cy="423998"/>
              </a:xfrm>
              <a:prstGeom prst="left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478957" y="2680696"/>
              <a:ext cx="8195014" cy="6423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4509207" y="4857764"/>
            <a:ext cx="2628194" cy="1066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271167" y="4838735"/>
            <a:ext cx="1576494" cy="1066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1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Characteristic Polynomial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</a:t>
            </a:r>
            <a:r>
              <a:rPr lang="en-US" altLang="zh-TW" dirty="0"/>
              <a:t>general, a </a:t>
            </a:r>
            <a:r>
              <a:rPr lang="en-US" altLang="zh-TW" dirty="0" smtClean="0"/>
              <a:t>matrix A </a:t>
            </a:r>
            <a:r>
              <a:rPr lang="en-US" altLang="zh-TW" dirty="0"/>
              <a:t>and </a:t>
            </a:r>
            <a:r>
              <a:rPr lang="en-US" altLang="zh-TW" dirty="0" smtClean="0"/>
              <a:t>RREF of A </a:t>
            </a:r>
            <a:r>
              <a:rPr lang="en-US" altLang="zh-TW" dirty="0"/>
              <a:t>have </a:t>
            </a:r>
            <a:r>
              <a:rPr lang="en-US" altLang="zh-TW" dirty="0" smtClean="0"/>
              <a:t>different characteristic </a:t>
            </a:r>
            <a:r>
              <a:rPr lang="en-US" altLang="zh-TW" dirty="0"/>
              <a:t>polynomials.  </a:t>
            </a:r>
            <a:endParaRPr lang="en-US" altLang="zh-TW" dirty="0" smtClean="0"/>
          </a:p>
          <a:p>
            <a:r>
              <a:rPr lang="en-US" altLang="zh-TW" dirty="0" smtClean="0"/>
              <a:t>Similar matrices have the same characteristic polynomials</a:t>
            </a:r>
          </a:p>
          <a:p>
            <a:endParaRPr lang="zh-TW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4920343" y="2278744"/>
            <a:ext cx="522514" cy="391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478262" y="2208337"/>
            <a:ext cx="333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Different Eigenvalues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973287" y="3816628"/>
                <a:ext cx="16088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𝑡𝐼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87" y="3816628"/>
                <a:ext cx="160883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904678" y="5826840"/>
                <a:ext cx="19118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𝑡𝐼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678" y="5826840"/>
                <a:ext cx="191187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278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7147832" y="3824660"/>
                <a:ext cx="1577548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𝐴𝑃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832" y="3824660"/>
                <a:ext cx="157754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247" r="-3475" b="-48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655562" y="3858748"/>
                <a:ext cx="3664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𝑡𝐼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562" y="3858748"/>
                <a:ext cx="366452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045649" y="5071343"/>
                <a:ext cx="524084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𝑡𝐼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649" y="5071343"/>
                <a:ext cx="5240843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655562" y="4478763"/>
                <a:ext cx="31269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𝑡𝐼</m:t>
                              </m: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562" y="4478763"/>
                <a:ext cx="312694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85" t="-1667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089192" y="5585678"/>
                <a:ext cx="5240843" cy="829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𝑑𝑒𝑡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𝑡𝐼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192" y="5585678"/>
                <a:ext cx="5240843" cy="8298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向右箭號 14"/>
          <p:cNvSpPr/>
          <p:nvPr/>
        </p:nvSpPr>
        <p:spPr>
          <a:xfrm>
            <a:off x="2854799" y="3155252"/>
            <a:ext cx="522514" cy="391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412718" y="3084845"/>
            <a:ext cx="333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same Eigenvalues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462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</TotalTime>
  <Words>856</Words>
  <Application>Microsoft Office PowerPoint</Application>
  <PresentationFormat>如螢幕大小 (4:3)</PresentationFormat>
  <Paragraphs>237</Paragraphs>
  <Slides>19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新細明體</vt:lpstr>
      <vt:lpstr>Arial</vt:lpstr>
      <vt:lpstr>Calibri</vt:lpstr>
      <vt:lpstr>Calibri Light</vt:lpstr>
      <vt:lpstr>Cambria Math</vt:lpstr>
      <vt:lpstr>Script MT Bold</vt:lpstr>
      <vt:lpstr>Symbol</vt:lpstr>
      <vt:lpstr>Office 佈景主題</vt:lpstr>
      <vt:lpstr>Characteristic Polynomial</vt:lpstr>
      <vt:lpstr>Outline</vt:lpstr>
      <vt:lpstr>Looking for Eigenvalues</vt:lpstr>
      <vt:lpstr>Characteristic Polynomial</vt:lpstr>
      <vt:lpstr>Looking for Eigenvalues</vt:lpstr>
      <vt:lpstr>Looking for Eigenvalues</vt:lpstr>
      <vt:lpstr>Looking for Eigenvalues</vt:lpstr>
      <vt:lpstr>Looking for Eigenvalues</vt:lpstr>
      <vt:lpstr>Characteristic Polynomial</vt:lpstr>
      <vt:lpstr>Characteristic Polynomial</vt:lpstr>
      <vt:lpstr>Characteristic Polynomial</vt:lpstr>
      <vt:lpstr>Characteristic Polynomial</vt:lpstr>
      <vt:lpstr>Characteristic Polynomial  v.s. Eigenspace</vt:lpstr>
      <vt:lpstr>Characteristic Polynomial  v.s. Eigenspace</vt:lpstr>
      <vt:lpstr>Characteristic Polynomial  v.s. Eigenspace</vt:lpstr>
      <vt:lpstr>Characteristic Polynomial  v.s. Eigenspace</vt:lpstr>
      <vt:lpstr>PowerPoint 簡報</vt:lpstr>
      <vt:lpstr>Summary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 Polynomial</dc:title>
  <dc:creator>Lee Hung-yi</dc:creator>
  <cp:lastModifiedBy>Lee Hung-yi</cp:lastModifiedBy>
  <cp:revision>48</cp:revision>
  <dcterms:created xsi:type="dcterms:W3CDTF">2016-04-10T13:42:15Z</dcterms:created>
  <dcterms:modified xsi:type="dcterms:W3CDTF">2016-04-27T08:09:45Z</dcterms:modified>
</cp:coreProperties>
</file>